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mp4" ContentType="video/unknown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75" r:id="rId6"/>
    <p:sldId id="264" r:id="rId7"/>
    <p:sldId id="265" r:id="rId8"/>
    <p:sldId id="276" r:id="rId9"/>
    <p:sldId id="258" r:id="rId10"/>
    <p:sldId id="259" r:id="rId11"/>
    <p:sldId id="273" r:id="rId12"/>
    <p:sldId id="274" r:id="rId13"/>
    <p:sldId id="266" r:id="rId14"/>
    <p:sldId id="267" r:id="rId15"/>
    <p:sldId id="269" r:id="rId16"/>
    <p:sldId id="260" r:id="rId17"/>
    <p:sldId id="270" r:id="rId18"/>
    <p:sldId id="271" r:id="rId19"/>
    <p:sldId id="272" r:id="rId20"/>
    <p:sldId id="277" r:id="rId21"/>
    <p:sldId id="278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4" autoAdjust="0"/>
    <p:restoredTop sz="94660"/>
  </p:normalViewPr>
  <p:slideViewPr>
    <p:cSldViewPr>
      <p:cViewPr varScale="1">
        <p:scale>
          <a:sx n="95" d="100"/>
          <a:sy n="95" d="100"/>
        </p:scale>
        <p:origin x="-112" y="-1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tags" Target="tags/tag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4198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0183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9158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66103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4449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5940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8346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38077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29949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37594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4856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C2487-CEB8-49E5-9ED7-06F987D318FE}" type="datetimeFigureOut">
              <a:rPr lang="en-AU" smtClean="0"/>
              <a:t>22/09/16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44CDE-5771-43D5-8B1F-43CAAAAFFEC2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200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rive.google.com/a/education.nsw.gov.au/file/d/0B0CYA1Sccz8LNDZPclI4UjdQNWM/view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1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Northmead Creative and Performing Arts High School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sz="5400" b="1" dirty="0" smtClean="0">
                <a:solidFill>
                  <a:schemeClr val="tx1"/>
                </a:solidFill>
              </a:rPr>
              <a:t>Year 10 Project Based Learning “Survival”</a:t>
            </a:r>
            <a:endParaRPr lang="en-AU" sz="54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8394"/>
            <a:ext cx="1546311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201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0" name="Picture 2" descr="C:\Users\joanne.armstrong\Desktop\IMG_76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478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0" name="Picture 2" descr="C:\Users\joanne.armstrong\Downloads\20160906_10501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67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074" name="Picture 2" descr="C:\Users\joanne.armstrong\Downloads\20160906_10492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404664"/>
            <a:ext cx="514350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403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122" name="Picture 2" descr="C:\Users\joanne.armstrong\Downloads\IMG_0106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397000"/>
            <a:ext cx="304800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969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146" name="Picture 2" descr="C:\Users\joanne.armstrong\Downloads\IMG_0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576064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20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1001"/>
              </p:ext>
            </p:extLst>
          </p:nvPr>
        </p:nvGraphicFramePr>
        <p:xfrm>
          <a:off x="457200" y="1600200"/>
          <a:ext cx="8229600" cy="4297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672"/>
                <a:gridCol w="5266928"/>
              </a:tblGrid>
              <a:tr h="87803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STW Key Action Areas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Strategies</a:t>
                      </a:r>
                      <a:endParaRPr lang="en-A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strategies that target whole cohorts of students or staff. </a:t>
                      </a:r>
                      <a:endParaRPr lang="en-AU" dirty="0"/>
                    </a:p>
                  </a:txBody>
                  <a:tcPr/>
                </a:tc>
              </a:tr>
              <a:tr h="31110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 Transition Pathways </a:t>
                      </a:r>
                      <a:endParaRPr lang="en-AU" sz="3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Guest speakers:  students will learn details about the work of the experts and hear their ‘career journeys’ </a:t>
                      </a:r>
                      <a:r>
                        <a:rPr lang="en-US" sz="3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ie</a:t>
                      </a: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how they got to their present jobs.</a:t>
                      </a:r>
                      <a:endParaRPr lang="en-A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381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074" name="Picture 2" descr="C:\Users\joanne.armstrong\Desktop\IMG_76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72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533300"/>
              </p:ext>
            </p:extLst>
          </p:nvPr>
        </p:nvGraphicFramePr>
        <p:xfrm>
          <a:off x="457200" y="1600200"/>
          <a:ext cx="8229600" cy="484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672"/>
                <a:gridCol w="5266928"/>
              </a:tblGrid>
              <a:tr h="87803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STW Key Action Areas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Strategies</a:t>
                      </a:r>
                      <a:endParaRPr lang="en-A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strategies that target whole cohorts of students or staff. </a:t>
                      </a:r>
                      <a:endParaRPr lang="en-AU" dirty="0"/>
                    </a:p>
                  </a:txBody>
                  <a:tcPr/>
                </a:tc>
              </a:tr>
              <a:tr h="3111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effectLst/>
                          <a:latin typeface="+mn-lt"/>
                          <a:ea typeface="Cambria"/>
                          <a:cs typeface="Times New Roman"/>
                        </a:rPr>
                        <a:t>Exploring Career</a:t>
                      </a:r>
                      <a:endParaRPr lang="en-AU" sz="3600" dirty="0" smtClean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effectLst/>
                          <a:latin typeface="+mn-lt"/>
                          <a:ea typeface="Cambria"/>
                          <a:cs typeface="Times New Roman"/>
                        </a:rPr>
                        <a:t>Futures</a:t>
                      </a:r>
                      <a:endParaRPr lang="en-AU" sz="3600" dirty="0" smtClean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  <a:p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effectLst/>
                          <a:latin typeface="+mn-lt"/>
                          <a:ea typeface="Cambria"/>
                          <a:cs typeface="Arial"/>
                        </a:rPr>
                        <a:t>Students to work in teams on an inquiry/research project where they need to collaborate, problem solve and innovate. This is a common workplace practice.</a:t>
                      </a:r>
                      <a:endParaRPr lang="en-A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898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5629573"/>
              </p:ext>
            </p:extLst>
          </p:nvPr>
        </p:nvGraphicFramePr>
        <p:xfrm>
          <a:off x="457200" y="1600200"/>
          <a:ext cx="8229600" cy="4846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672"/>
                <a:gridCol w="5266928"/>
              </a:tblGrid>
              <a:tr h="87803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STW Key Action Areas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Strategies</a:t>
                      </a:r>
                      <a:endParaRPr lang="en-A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strategies that target whole cohorts of students or staff. </a:t>
                      </a:r>
                      <a:endParaRPr lang="en-AU" dirty="0"/>
                    </a:p>
                  </a:txBody>
                  <a:tcPr/>
                </a:tc>
              </a:tr>
              <a:tr h="3111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effectLst/>
                          <a:latin typeface="+mn-lt"/>
                          <a:ea typeface="Cambria"/>
                          <a:cs typeface="Times New Roman"/>
                        </a:rPr>
                        <a:t>Strengthening Vocational Learning across all KLAs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smtClean="0">
                          <a:effectLst/>
                          <a:latin typeface="+mn-lt"/>
                          <a:ea typeface="Cambria"/>
                          <a:cs typeface="Arial"/>
                        </a:rPr>
                        <a:t>As students will also be doing Subject Selection (for Year 11, 2016) around this time, involvement in this project will provide them with career choice information.</a:t>
                      </a:r>
                      <a:endParaRPr lang="en-AU" sz="3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3121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5668597"/>
              </p:ext>
            </p:extLst>
          </p:nvPr>
        </p:nvGraphicFramePr>
        <p:xfrm>
          <a:off x="457200" y="1600200"/>
          <a:ext cx="8229600" cy="4025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672"/>
                <a:gridCol w="5266928"/>
              </a:tblGrid>
              <a:tr h="87803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STW Key Action Areas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Strategies</a:t>
                      </a:r>
                      <a:endParaRPr lang="en-A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strategies that target whole cohorts of students or staff. </a:t>
                      </a:r>
                      <a:endParaRPr lang="en-AU" dirty="0"/>
                    </a:p>
                  </a:txBody>
                  <a:tcPr/>
                </a:tc>
              </a:tr>
              <a:tr h="31110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effectLst/>
                          <a:latin typeface="+mn-lt"/>
                          <a:ea typeface="Cambria"/>
                          <a:cs typeface="Times New Roman"/>
                        </a:rPr>
                        <a:t>Building Networks</a:t>
                      </a:r>
                      <a:endParaRPr lang="en-AU" sz="36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3600" dirty="0" smtClean="0">
                          <a:effectLst/>
                          <a:latin typeface="+mn-lt"/>
                          <a:ea typeface="Cambria"/>
                          <a:cs typeface="Arial"/>
                        </a:rPr>
                        <a:t>Working with outside agencies to enhance delivery of project</a:t>
                      </a:r>
                      <a:r>
                        <a:rPr lang="en-US" sz="3600" baseline="0" dirty="0" smtClean="0">
                          <a:effectLst/>
                          <a:latin typeface="+mn-lt"/>
                          <a:ea typeface="Cambria"/>
                          <a:cs typeface="Arial"/>
                        </a:rPr>
                        <a:t> (Police, NSW Fire and Rescue, Blue Dado)</a:t>
                      </a:r>
                      <a:endParaRPr lang="en-AU" sz="3600" dirty="0">
                        <a:effectLst/>
                        <a:latin typeface="Cambria"/>
                        <a:ea typeface="Cambria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3641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Year 10 PBL “Survival”</a:t>
            </a:r>
            <a:endParaRPr lang="en-AU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School to Work Career and Transition Project funding is </a:t>
            </a:r>
            <a:r>
              <a:rPr lang="en-US" dirty="0"/>
              <a:t>used to support Project Based Learning for Year 10 who will be examining the concept of Survival: </a:t>
            </a:r>
            <a:r>
              <a:rPr lang="en-US" b="1" i="1" dirty="0"/>
              <a:t>“Is crash survival a matter of luck?”</a:t>
            </a:r>
            <a:r>
              <a:rPr lang="en-US" dirty="0"/>
              <a:t> This is a cross faculty project: </a:t>
            </a:r>
            <a:r>
              <a:rPr lang="en-US" dirty="0" smtClean="0"/>
              <a:t>PD/H/PE</a:t>
            </a:r>
            <a:r>
              <a:rPr lang="en-US" dirty="0"/>
              <a:t> </a:t>
            </a:r>
            <a:r>
              <a:rPr lang="en-US" dirty="0" smtClean="0"/>
              <a:t>and Science with participation of every Year 10 teacher in an intense week were every Year 10 student is involved in this PBL for every lesson.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6420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hlinkClick r:id="rId2"/>
              </a:rPr>
              <a:t>Https</a:t>
            </a:r>
            <a:r>
              <a:rPr lang="en-AU" dirty="0">
                <a:hlinkClick r:id="rId2"/>
              </a:rPr>
              <a:t>://</a:t>
            </a:r>
            <a:r>
              <a:rPr lang="en-AU" dirty="0" smtClean="0">
                <a:hlinkClick r:id="rId2"/>
              </a:rPr>
              <a:t>drive.google.com/a/education.nsw.gov.au/file/d/0B0CYA1Sccz8LNDZPclI4UjdQNWM/view</a:t>
            </a:r>
            <a:r>
              <a:rPr lang="en-AU" dirty="0" smtClean="0"/>
              <a:t>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2359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195218"/>
              </p:ext>
            </p:extLst>
          </p:nvPr>
        </p:nvGraphicFramePr>
        <p:xfrm>
          <a:off x="3347864" y="3140968"/>
          <a:ext cx="24765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Packager Shell Object" showAsIcon="1" r:id="rId3" imgW="2477160" imgH="685800" progId="Package">
                  <p:embed/>
                </p:oleObj>
              </mc:Choice>
              <mc:Fallback>
                <p:oleObj name="Packager Shell Object" showAsIcon="1" r:id="rId3" imgW="24771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7864" y="3140968"/>
                        <a:ext cx="24765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0172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Year 10 students will learn about: road safety, stats, Newton’s Law, whole car design, energy in a collision, road accidents, graphing, physical, psychological and emotional consequences of road accidents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67277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want students to become aware of the materials used to make a car improve human survival; propose and present strategies designed to promote safe road use attitudes and </a:t>
            </a:r>
            <a:r>
              <a:rPr lang="en-US" dirty="0" err="1" smtClean="0"/>
              <a:t>behaviours</a:t>
            </a:r>
            <a:r>
              <a:rPr lang="en-US" dirty="0" smtClean="0"/>
              <a:t>; and understand force and energy in a collision. In teams, the students will be required to design and build a vehicle “</a:t>
            </a:r>
            <a:r>
              <a:rPr lang="en-US" dirty="0" err="1" smtClean="0"/>
              <a:t>EggMobile</a:t>
            </a:r>
            <a:r>
              <a:rPr lang="en-US" dirty="0" smtClean="0"/>
              <a:t>” to keep 4 eggs safe in a collision (1 driver and 3 passengers).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940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00200"/>
            <a:ext cx="3001119" cy="47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5797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students will also develop their enterprising skills in creating a Public Service Announcement (PSA) for an awareness campaign of road safety. They will develop 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skills: communication, problem solving, collaboration, innovation, creativity, </a:t>
            </a:r>
            <a:r>
              <a:rPr lang="en-US" dirty="0"/>
              <a:t>critical thinking, </a:t>
            </a:r>
            <a:r>
              <a:rPr lang="en-US" dirty="0" smtClean="0"/>
              <a:t> </a:t>
            </a:r>
            <a:r>
              <a:rPr lang="en-US" dirty="0"/>
              <a:t>and effective teamwork. 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6131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funding enables us to involve guest speakers from the community: Blue Dado, Police Crash Investigation Unit and Fire and Rescue. </a:t>
            </a:r>
          </a:p>
          <a:p>
            <a:r>
              <a:rPr lang="en-US" dirty="0" smtClean="0"/>
              <a:t>Project coordinators will test the students’ “Egg Mobile” to determine the best design. An audience will be invited to view this testing and the PSA.</a:t>
            </a:r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94147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Snapchat-1293626068497168536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97238" y="1600200"/>
            <a:ext cx="2549525" cy="4525963"/>
          </a:xfrm>
        </p:spPr>
      </p:pic>
    </p:spTree>
    <p:extLst>
      <p:ext uri="{BB962C8B-B14F-4D97-AF65-F5344CB8AC3E}">
        <p14:creationId xmlns:p14="http://schemas.microsoft.com/office/powerpoint/2010/main" val="4077448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 descr="C:\Users\joanne.armstrong\Desktop\IMG_7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667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orthmead Creative and Performing Arts High School&amp;quot;&quot;/&gt;&lt;property id=&quot;20307&quot; value=&quot;256&quot;/&gt;&lt;/object&gt;&lt;object type=&quot;3&quot; unique_id=&quot;10029&quot;&gt;&lt;property id=&quot;20148&quot; value=&quot;5&quot;/&gt;&lt;property id=&quot;20300&quot; value=&quot;Slide 2 - &amp;quot;Year 10 PBL “Survival”&amp;quot;&quot;/&gt;&lt;property id=&quot;20307&quot; value=&quot;257&quot;/&gt;&lt;/object&gt;&lt;object type=&quot;3&quot; unique_id=&quot;10030&quot;&gt;&lt;property id=&quot;20148&quot; value=&quot;5&quot;/&gt;&lt;property id=&quot;20300&quot; value=&quot;Slide 9&quot;/&gt;&lt;property id=&quot;20307&quot; value=&quot;258&quot;/&gt;&lt;/object&gt;&lt;object type=&quot;3&quot; unique_id=&quot;10046&quot;&gt;&lt;property id=&quot;20148&quot; value=&quot;5&quot;/&gt;&lt;property id=&quot;20300&quot; value=&quot;Slide 10&quot;/&gt;&lt;property id=&quot;20307&quot; value=&quot;259&quot;/&gt;&lt;/object&gt;&lt;object type=&quot;3&quot; unique_id=&quot;10089&quot;&gt;&lt;property id=&quot;20148&quot; value=&quot;5&quot;/&gt;&lt;property id=&quot;20300&quot; value=&quot;Slide 16&quot;/&gt;&lt;property id=&quot;20307&quot; value=&quot;260&quot;/&gt;&lt;/object&gt;&lt;object type=&quot;3&quot; unique_id=&quot;10126&quot;&gt;&lt;property id=&quot;20148&quot; value=&quot;5&quot;/&gt;&lt;property id=&quot;20300&quot; value=&quot;Slide 3&quot;/&gt;&lt;property id=&quot;20307&quot; value=&quot;262&quot;/&gt;&lt;/object&gt;&lt;object type=&quot;3&quot; unique_id=&quot;10127&quot;&gt;&lt;property id=&quot;20148&quot; value=&quot;5&quot;/&gt;&lt;property id=&quot;20300&quot; value=&quot;Slide 4&quot;/&gt;&lt;property id=&quot;20307&quot; value=&quot;263&quot;/&gt;&lt;/object&gt;&lt;object type=&quot;3&quot; unique_id=&quot;10198&quot;&gt;&lt;property id=&quot;20148&quot; value=&quot;5&quot;/&gt;&lt;property id=&quot;20300&quot; value=&quot;Slide 6&quot;/&gt;&lt;property id=&quot;20307&quot; value=&quot;264&quot;/&gt;&lt;/object&gt;&lt;object type=&quot;3&quot; unique_id=&quot;10199&quot;&gt;&lt;property id=&quot;20148&quot; value=&quot;5&quot;/&gt;&lt;property id=&quot;20300&quot; value=&quot;Slide 7&quot;/&gt;&lt;property id=&quot;20307&quot; value=&quot;265&quot;/&gt;&lt;/object&gt;&lt;object type=&quot;3&quot; unique_id=&quot;10200&quot;&gt;&lt;property id=&quot;20148&quot; value=&quot;5&quot;/&gt;&lt;property id=&quot;20300&quot; value=&quot;Slide 13&quot;/&gt;&lt;property id=&quot;20307&quot; value=&quot;266&quot;/&gt;&lt;/object&gt;&lt;object type=&quot;3&quot; unique_id=&quot;10201&quot;&gt;&lt;property id=&quot;20148&quot; value=&quot;5&quot;/&gt;&lt;property id=&quot;20300&quot; value=&quot;Slide 14&quot;/&gt;&lt;property id=&quot;20307&quot; value=&quot;267&quot;/&gt;&lt;/object&gt;&lt;object type=&quot;3&quot; unique_id=&quot;10287&quot;&gt;&lt;property id=&quot;20148&quot; value=&quot;5&quot;/&gt;&lt;property id=&quot;20300&quot; value=&quot;Slide 15&quot;/&gt;&lt;property id=&quot;20307&quot; value=&quot;269&quot;/&gt;&lt;/object&gt;&lt;object type=&quot;3&quot; unique_id=&quot;10288&quot;&gt;&lt;property id=&quot;20148&quot; value=&quot;5&quot;/&gt;&lt;property id=&quot;20300&quot; value=&quot;Slide 17&quot;/&gt;&lt;property id=&quot;20307&quot; value=&quot;270&quot;/&gt;&lt;/object&gt;&lt;object type=&quot;3&quot; unique_id=&quot;10289&quot;&gt;&lt;property id=&quot;20148&quot; value=&quot;5&quot;/&gt;&lt;property id=&quot;20300&quot; value=&quot;Slide 18&quot;/&gt;&lt;property id=&quot;20307&quot; value=&quot;271&quot;/&gt;&lt;/object&gt;&lt;object type=&quot;3&quot; unique_id=&quot;10290&quot;&gt;&lt;property id=&quot;20148&quot; value=&quot;5&quot;/&gt;&lt;property id=&quot;20300&quot; value=&quot;Slide 19&quot;/&gt;&lt;property id=&quot;20307&quot; value=&quot;272&quot;/&gt;&lt;/object&gt;&lt;object type=&quot;3&quot; unique_id=&quot;10417&quot;&gt;&lt;property id=&quot;20148&quot; value=&quot;5&quot;/&gt;&lt;property id=&quot;20300&quot; value=&quot;Slide 11&quot;/&gt;&lt;property id=&quot;20307&quot; value=&quot;273&quot;/&gt;&lt;/object&gt;&lt;object type=&quot;3&quot; unique_id=&quot;10418&quot;&gt;&lt;property id=&quot;20148&quot; value=&quot;5&quot;/&gt;&lt;property id=&quot;20300&quot; value=&quot;Slide 12&quot;/&gt;&lt;property id=&quot;20307&quot; value=&quot;274&quot;/&gt;&lt;/object&gt;&lt;object type=&quot;3&quot; unique_id=&quot;10536&quot;&gt;&lt;property id=&quot;20148&quot; value=&quot;5&quot;/&gt;&lt;property id=&quot;20300&quot; value=&quot;Slide 5&quot;/&gt;&lt;property id=&quot;20307&quot; value=&quot;275&quot;/&gt;&lt;/object&gt;&lt;object type=&quot;3&quot; unique_id=&quot;10537&quot;&gt;&lt;property id=&quot;20148&quot; value=&quot;5&quot;/&gt;&lt;property id=&quot;20300&quot; value=&quot;Slide 8&quot;/&gt;&lt;property id=&quot;20307&quot; value=&quot;276&quot;/&gt;&lt;/object&gt;&lt;object type=&quot;3&quot; unique_id=&quot;10538&quot;&gt;&lt;property id=&quot;20148&quot; value=&quot;5&quot;/&gt;&lt;property id=&quot;20300&quot; value=&quot;Slide 20&quot;/&gt;&lt;property id=&quot;20307&quot; value=&quot;277&quot;/&gt;&lt;/object&gt;&lt;object type=&quot;3&quot; unique_id=&quot;10539&quot;&gt;&lt;property id=&quot;20148&quot; value=&quot;5&quot;/&gt;&lt;property id=&quot;20300&quot; value=&quot;Slide 21&quot;/&gt;&lt;property id=&quot;20307&quot; value=&quot;27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518</Words>
  <Application>Microsoft Macintosh PowerPoint</Application>
  <PresentationFormat>On-screen Show (4:3)</PresentationFormat>
  <Paragraphs>31</Paragraphs>
  <Slides>21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Packager Shell Object</vt:lpstr>
      <vt:lpstr>Northmead Creative and Performing Arts High School</vt:lpstr>
      <vt:lpstr>Year 10 PBL “Survival”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Northmead Creative and Performing Arts High School</dc:title>
  <dc:creator>Joanne Armstrong</dc:creator>
  <cp:lastModifiedBy>Hanna Kemp</cp:lastModifiedBy>
  <cp:revision>22</cp:revision>
  <dcterms:created xsi:type="dcterms:W3CDTF">2016-09-06T01:52:08Z</dcterms:created>
  <dcterms:modified xsi:type="dcterms:W3CDTF">2016-09-22T05:51:57Z</dcterms:modified>
</cp:coreProperties>
</file>